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E86E2C3-053B-4627-8569-446067080D46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44281-C031-4B5B-916C-C084E0FE5A18}" type="datetimeFigureOut">
              <a:rPr lang="it-IT" smtClean="0"/>
              <a:t>15/09/2016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sahome.com/events/conference-europ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543800" cy="352839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Arial"/>
                <a:ea typeface="Calibri"/>
              </a:rPr>
              <a:t>Enhancing professional knowledge on undue influence and cults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4221088"/>
            <a:ext cx="7198568" cy="22322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/>
                <a:ea typeface="Calibri"/>
              </a:rPr>
              <a:t>ICSA’s Education Network, in cooperation with The John Paul II Catholic University of Lublin</a:t>
            </a:r>
            <a:r>
              <a:rPr lang="en-US" dirty="0">
                <a:latin typeface="Arial"/>
                <a:ea typeface="Calibri"/>
              </a:rPr>
              <a:t>, </a:t>
            </a:r>
            <a:endParaRPr lang="en-US" dirty="0" smtClean="0">
              <a:latin typeface="Arial"/>
              <a:ea typeface="Calibri"/>
            </a:endParaRPr>
          </a:p>
          <a:p>
            <a:r>
              <a:rPr lang="en-US" b="1" dirty="0" err="1" smtClean="0">
                <a:solidFill>
                  <a:schemeClr val="tx1"/>
                </a:solidFill>
                <a:latin typeface="Arial"/>
                <a:ea typeface="Calibri"/>
              </a:rPr>
              <a:t>Stalowa</a:t>
            </a:r>
            <a:r>
              <a:rPr lang="en-US" b="1" dirty="0" smtClean="0">
                <a:solidFill>
                  <a:schemeClr val="tx1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/>
                <a:ea typeface="Calibri"/>
              </a:rPr>
              <a:t>Wola</a:t>
            </a:r>
            <a:r>
              <a:rPr lang="en-US" b="1" dirty="0">
                <a:solidFill>
                  <a:schemeClr val="tx1"/>
                </a:solidFill>
                <a:latin typeface="Arial"/>
                <a:ea typeface="Calibri"/>
              </a:rPr>
              <a:t> Campus</a:t>
            </a:r>
            <a:r>
              <a:rPr lang="en-US" b="1" dirty="0" smtClean="0">
                <a:solidFill>
                  <a:schemeClr val="tx1"/>
                </a:solidFill>
                <a:latin typeface="Arial"/>
                <a:ea typeface="Calibri"/>
              </a:rPr>
              <a:t>, Poland</a:t>
            </a:r>
          </a:p>
          <a:p>
            <a:r>
              <a:rPr lang="en-US" b="1" dirty="0">
                <a:solidFill>
                  <a:schemeClr val="tx1"/>
                </a:solidFill>
                <a:latin typeface="Arial"/>
                <a:ea typeface="Calibri"/>
              </a:rPr>
              <a:t>December 9-11, </a:t>
            </a:r>
            <a:r>
              <a:rPr lang="en-US" b="1" dirty="0" smtClean="0">
                <a:solidFill>
                  <a:schemeClr val="tx1"/>
                </a:solidFill>
                <a:latin typeface="Arial"/>
                <a:ea typeface="Calibri"/>
              </a:rPr>
              <a:t>2016</a:t>
            </a:r>
          </a:p>
          <a:p>
            <a:r>
              <a:rPr lang="en-US" b="1" dirty="0">
                <a:solidFill>
                  <a:schemeClr val="tx1"/>
                </a:solidFill>
                <a:latin typeface="Arial"/>
              </a:rPr>
              <a:t>For details: </a:t>
            </a:r>
            <a:endParaRPr lang="en-US" b="1" dirty="0" smtClean="0">
              <a:solidFill>
                <a:schemeClr val="tx1"/>
              </a:solidFill>
              <a:latin typeface="Arial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"/>
                <a:hlinkClick r:id="rId2"/>
              </a:rPr>
              <a:t>http</a:t>
            </a:r>
            <a:r>
              <a:rPr lang="en-US" b="1" dirty="0">
                <a:solidFill>
                  <a:schemeClr val="tx1"/>
                </a:solidFill>
                <a:latin typeface="Arial"/>
                <a:hlinkClick r:id="rId2"/>
              </a:rPr>
              <a:t>://</a:t>
            </a:r>
            <a:r>
              <a:rPr lang="en-US" b="1" dirty="0" smtClean="0">
                <a:solidFill>
                  <a:schemeClr val="tx1"/>
                </a:solidFill>
                <a:latin typeface="Arial"/>
                <a:hlinkClick r:id="rId2"/>
              </a:rPr>
              <a:t>www.icsahome.com/events/conference-europe</a:t>
            </a:r>
            <a:r>
              <a:rPr lang="en-US" b="1" dirty="0" smtClean="0">
                <a:solidFill>
                  <a:schemeClr val="tx1"/>
                </a:solidFill>
                <a:latin typeface="Arial"/>
              </a:rPr>
              <a:t> </a:t>
            </a:r>
          </a:p>
          <a:p>
            <a:pPr algn="ctr"/>
            <a:r>
              <a:rPr lang="en-US" b="1" smtClean="0">
                <a:solidFill>
                  <a:srgbClr val="002060"/>
                </a:solidFill>
                <a:latin typeface="Arial"/>
              </a:rPr>
              <a:t>FREE </a:t>
            </a:r>
            <a:r>
              <a:rPr lang="en-US" b="1" smtClean="0">
                <a:solidFill>
                  <a:srgbClr val="002060"/>
                </a:solidFill>
                <a:latin typeface="Arial"/>
              </a:rPr>
              <a:t>ENTRANCE </a:t>
            </a:r>
            <a:endParaRPr lang="it-IT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2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Dates</a:t>
            </a:r>
            <a:r>
              <a:rPr lang="it-IT" dirty="0" smtClean="0"/>
              <a:t> and </a:t>
            </a:r>
            <a:r>
              <a:rPr lang="it-IT" dirty="0" err="1" smtClean="0"/>
              <a:t>locations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latin typeface="Arial"/>
                <a:ea typeface="Calibri"/>
                <a:cs typeface="Times New Roman"/>
              </a:rPr>
              <a:t>December 9, 2016 (Friday)</a:t>
            </a:r>
            <a:r>
              <a:rPr lang="en-US" sz="2400" dirty="0">
                <a:latin typeface="Arial"/>
                <a:ea typeface="Calibri"/>
                <a:cs typeface="Times New Roman"/>
              </a:rPr>
              <a:t>: education workshops in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Stalowa</a:t>
            </a:r>
            <a:r>
              <a:rPr lang="en-US" sz="2400" dirty="0">
                <a:latin typeface="Arial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Wola</a:t>
            </a:r>
            <a:r>
              <a:rPr lang="en-US" sz="2400" dirty="0">
                <a:latin typeface="Arial"/>
                <a:ea typeface="Calibri"/>
                <a:cs typeface="Times New Roman"/>
              </a:rPr>
              <a:t> </a:t>
            </a:r>
            <a:r>
              <a:rPr lang="en-US" sz="2400" dirty="0" smtClean="0">
                <a:latin typeface="Arial"/>
                <a:ea typeface="Calibri"/>
                <a:cs typeface="Times New Roman"/>
              </a:rPr>
              <a:t> John </a:t>
            </a:r>
            <a:r>
              <a:rPr lang="en-US" sz="2400" dirty="0">
                <a:latin typeface="Arial"/>
                <a:ea typeface="Calibri"/>
                <a:cs typeface="Times New Roman"/>
              </a:rPr>
              <a:t>Paul II Catholic University of Lublin, Off-Campus Faculty of Law &amp; Social </a:t>
            </a:r>
            <a:r>
              <a:rPr lang="en-US" sz="2400" dirty="0" smtClean="0">
                <a:latin typeface="Arial"/>
                <a:ea typeface="Calibri"/>
                <a:cs typeface="Times New Roman"/>
              </a:rPr>
              <a:t>Sciences </a:t>
            </a:r>
            <a:r>
              <a:rPr lang="en-US" sz="2400" dirty="0" err="1" smtClean="0">
                <a:latin typeface="Arial"/>
                <a:ea typeface="Calibri"/>
                <a:cs typeface="Times New Roman"/>
              </a:rPr>
              <a:t>Kwiatkowskiego</a:t>
            </a:r>
            <a:r>
              <a:rPr lang="en-US" sz="2400" dirty="0" smtClean="0">
                <a:latin typeface="Arial"/>
                <a:ea typeface="Calibri"/>
                <a:cs typeface="Times New Roman"/>
              </a:rPr>
              <a:t> </a:t>
            </a:r>
            <a:r>
              <a:rPr lang="en-US" sz="2400" dirty="0">
                <a:latin typeface="Arial"/>
                <a:ea typeface="Calibri"/>
                <a:cs typeface="Times New Roman"/>
              </a:rPr>
              <a:t>3A, 37-450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Stalowa</a:t>
            </a:r>
            <a:r>
              <a:rPr lang="en-US" sz="2400" dirty="0">
                <a:latin typeface="Arial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Wola</a:t>
            </a:r>
            <a:r>
              <a:rPr lang="en-US" sz="2400" dirty="0">
                <a:latin typeface="Arial"/>
                <a:ea typeface="Calibri"/>
                <a:cs typeface="Times New Roman"/>
              </a:rPr>
              <a:t> </a:t>
            </a:r>
            <a:endParaRPr lang="en-US" sz="24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b="1" dirty="0" smtClean="0">
                <a:latin typeface="Arial"/>
                <a:ea typeface="Calibri"/>
                <a:cs typeface="Times New Roman"/>
              </a:rPr>
              <a:t>December </a:t>
            </a:r>
            <a:r>
              <a:rPr lang="en-US" sz="2400" b="1" dirty="0">
                <a:latin typeface="Arial"/>
                <a:ea typeface="Calibri"/>
                <a:cs typeface="Times New Roman"/>
              </a:rPr>
              <a:t>10, 2016 (Saturday)</a:t>
            </a:r>
            <a:r>
              <a:rPr lang="en-US" sz="2400" dirty="0">
                <a:latin typeface="Arial"/>
                <a:ea typeface="Calibri"/>
                <a:cs typeface="Times New Roman"/>
              </a:rPr>
              <a:t>: panel sessions in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Stalowa</a:t>
            </a:r>
            <a:r>
              <a:rPr lang="en-US" sz="2400" dirty="0">
                <a:latin typeface="Arial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Wola</a:t>
            </a:r>
            <a:r>
              <a:rPr lang="en-US" sz="2400" dirty="0">
                <a:latin typeface="Arial"/>
                <a:ea typeface="Calibri"/>
                <a:cs typeface="Times New Roman"/>
              </a:rPr>
              <a:t> </a:t>
            </a:r>
            <a:r>
              <a:rPr lang="en-US" sz="2800" dirty="0" smtClean="0">
                <a:latin typeface="Arial"/>
                <a:ea typeface="Calibri"/>
                <a:cs typeface="Times New Roman"/>
              </a:rPr>
              <a:t>John </a:t>
            </a:r>
            <a:r>
              <a:rPr lang="en-US" sz="2800" dirty="0">
                <a:latin typeface="Arial"/>
                <a:ea typeface="Calibri"/>
                <a:cs typeface="Times New Roman"/>
              </a:rPr>
              <a:t>Paul II Catholic University of Lublin, </a:t>
            </a:r>
            <a:r>
              <a:rPr lang="en-US" sz="2400" dirty="0">
                <a:latin typeface="Arial"/>
                <a:ea typeface="Calibri"/>
                <a:cs typeface="Times New Roman"/>
              </a:rPr>
              <a:t>Off-Campus Faculty of Law &amp; Social </a:t>
            </a:r>
            <a:r>
              <a:rPr lang="en-US" sz="2400" dirty="0" smtClean="0">
                <a:latin typeface="Arial"/>
                <a:ea typeface="Calibri"/>
                <a:cs typeface="Times New Roman"/>
              </a:rPr>
              <a:t>Sciences </a:t>
            </a:r>
            <a:r>
              <a:rPr lang="en-US" sz="2400" dirty="0" err="1" smtClean="0">
                <a:latin typeface="Arial"/>
                <a:ea typeface="Calibri"/>
                <a:cs typeface="Times New Roman"/>
              </a:rPr>
              <a:t>Kwiatkowskiego</a:t>
            </a:r>
            <a:r>
              <a:rPr lang="en-US" sz="2400" dirty="0" smtClean="0">
                <a:latin typeface="Arial"/>
                <a:ea typeface="Calibri"/>
                <a:cs typeface="Times New Roman"/>
              </a:rPr>
              <a:t> </a:t>
            </a:r>
            <a:r>
              <a:rPr lang="en-US" sz="2400" dirty="0">
                <a:latin typeface="Arial"/>
                <a:ea typeface="Calibri"/>
                <a:cs typeface="Times New Roman"/>
              </a:rPr>
              <a:t>3A, 37-450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Stalowa</a:t>
            </a:r>
            <a:r>
              <a:rPr lang="en-US" sz="2400" dirty="0">
                <a:latin typeface="Arial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latin typeface="Arial"/>
                <a:ea typeface="Calibri"/>
                <a:cs typeface="Times New Roman"/>
              </a:rPr>
              <a:t>Wola</a:t>
            </a:r>
            <a:endParaRPr lang="en-US" sz="24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b="1" dirty="0">
                <a:latin typeface="Arial"/>
                <a:ea typeface="Calibri"/>
                <a:cs typeface="Times New Roman"/>
              </a:rPr>
              <a:t>December 11, 2016 (Sunday)</a:t>
            </a:r>
            <a:r>
              <a:rPr lang="en-US" sz="2400" dirty="0">
                <a:latin typeface="Arial"/>
                <a:ea typeface="Calibri"/>
                <a:cs typeface="Times New Roman"/>
              </a:rPr>
              <a:t>: panel sessions in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Sandomierz</a:t>
            </a:r>
            <a:r>
              <a:rPr lang="en-US" sz="2400" dirty="0">
                <a:latin typeface="Arial"/>
                <a:ea typeface="Calibri"/>
                <a:cs typeface="Times New Roman"/>
              </a:rPr>
              <a:t> </a:t>
            </a:r>
            <a:r>
              <a:rPr lang="en-US" sz="2400" dirty="0" smtClean="0">
                <a:latin typeface="Arial"/>
                <a:ea typeface="Calibri"/>
                <a:cs typeface="Times New Roman"/>
              </a:rPr>
              <a:t>Vincent </a:t>
            </a:r>
            <a:r>
              <a:rPr lang="en-US" sz="2400" dirty="0" err="1">
                <a:latin typeface="Arial"/>
                <a:ea typeface="Calibri"/>
                <a:cs typeface="Times New Roman"/>
              </a:rPr>
              <a:t>Kadłubek</a:t>
            </a:r>
            <a:r>
              <a:rPr lang="en-US" sz="2400" dirty="0">
                <a:latin typeface="Arial"/>
                <a:ea typeface="Calibri"/>
                <a:cs typeface="Times New Roman"/>
              </a:rPr>
              <a:t> Theological </a:t>
            </a:r>
            <a:r>
              <a:rPr lang="en-US" sz="2400" dirty="0" smtClean="0">
                <a:latin typeface="Arial"/>
                <a:ea typeface="Calibri"/>
                <a:cs typeface="Times New Roman"/>
              </a:rPr>
              <a:t>Institute </a:t>
            </a:r>
            <a:r>
              <a:rPr lang="en-US" sz="2400" dirty="0" err="1" smtClean="0">
                <a:latin typeface="Arial"/>
                <a:ea typeface="Calibri"/>
              </a:rPr>
              <a:t>Mariacka</a:t>
            </a:r>
            <a:r>
              <a:rPr lang="en-US" sz="2400" dirty="0" smtClean="0">
                <a:latin typeface="Arial"/>
                <a:ea typeface="Calibri"/>
              </a:rPr>
              <a:t> </a:t>
            </a:r>
            <a:r>
              <a:rPr lang="en-US" sz="2400" dirty="0">
                <a:latin typeface="Arial"/>
                <a:ea typeface="Calibri"/>
              </a:rPr>
              <a:t>9, 27-600 </a:t>
            </a:r>
            <a:r>
              <a:rPr lang="en-US" sz="2400" dirty="0" err="1">
                <a:latin typeface="Arial"/>
                <a:ea typeface="Calibri"/>
              </a:rPr>
              <a:t>Sandomierz</a:t>
            </a:r>
            <a:r>
              <a:rPr lang="en-US" sz="2400" dirty="0">
                <a:latin typeface="Arial"/>
                <a:ea typeface="Calibri"/>
              </a:rPr>
              <a:t> </a:t>
            </a:r>
            <a:endParaRPr lang="en-US" sz="2400" dirty="0" smtClean="0">
              <a:latin typeface="Arial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i="1" dirty="0">
                <a:solidFill>
                  <a:srgbClr val="660000"/>
                </a:solidFill>
                <a:latin typeface="Arial"/>
                <a:ea typeface="Calibri"/>
                <a:cs typeface="Times New Roman"/>
              </a:rPr>
              <a:t>Organizers will provide free transportation to and from </a:t>
            </a:r>
            <a:r>
              <a:rPr lang="en-US" sz="2400" i="1" dirty="0" err="1">
                <a:solidFill>
                  <a:srgbClr val="660000"/>
                </a:solidFill>
                <a:latin typeface="Arial"/>
                <a:ea typeface="Calibri"/>
                <a:cs typeface="Times New Roman"/>
              </a:rPr>
              <a:t>Sandomierz</a:t>
            </a:r>
            <a:r>
              <a:rPr lang="en-US" sz="2400" i="1" dirty="0">
                <a:solidFill>
                  <a:srgbClr val="660000"/>
                </a:solidFill>
                <a:latin typeface="Arial"/>
                <a:ea typeface="Calibri"/>
                <a:cs typeface="Times New Roman"/>
              </a:rPr>
              <a:t> and </a:t>
            </a:r>
            <a:r>
              <a:rPr lang="en-US" sz="2400" i="1" dirty="0" err="1">
                <a:solidFill>
                  <a:srgbClr val="660000"/>
                </a:solidFill>
                <a:latin typeface="Arial"/>
                <a:ea typeface="Calibri"/>
                <a:cs typeface="Times New Roman"/>
              </a:rPr>
              <a:t>Stalowa</a:t>
            </a:r>
            <a:r>
              <a:rPr lang="en-US" sz="2400" i="1" dirty="0">
                <a:solidFill>
                  <a:srgbClr val="66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US" sz="2400" i="1" dirty="0" err="1">
                <a:solidFill>
                  <a:srgbClr val="660000"/>
                </a:solidFill>
                <a:latin typeface="Arial"/>
                <a:ea typeface="Calibri"/>
                <a:cs typeface="Times New Roman"/>
              </a:rPr>
              <a:t>Wola</a:t>
            </a:r>
            <a:r>
              <a:rPr lang="en-US" sz="2400" i="1" dirty="0">
                <a:solidFill>
                  <a:srgbClr val="660000"/>
                </a:solidFill>
                <a:latin typeface="Arial"/>
                <a:ea typeface="Calibri"/>
                <a:cs typeface="Times New Roman"/>
              </a:rPr>
              <a:t> on Saturday. </a:t>
            </a:r>
            <a:endParaRPr lang="it-IT" sz="20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807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</TotalTime>
  <Words>30</Words>
  <Application>Microsoft Office PowerPoint</Application>
  <PresentationFormat>Presentazione su schermo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Adiacente</vt:lpstr>
      <vt:lpstr>Enhancing professional knowledge on undue influence and cults</vt:lpstr>
      <vt:lpstr>Dates and locations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professional knowledge on undue influence and cults</dc:title>
  <dc:creator>Exit</dc:creator>
  <cp:lastModifiedBy>Exit</cp:lastModifiedBy>
  <cp:revision>4</cp:revision>
  <dcterms:created xsi:type="dcterms:W3CDTF">2016-09-15T08:09:53Z</dcterms:created>
  <dcterms:modified xsi:type="dcterms:W3CDTF">2016-09-15T08:20:59Z</dcterms:modified>
</cp:coreProperties>
</file>